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2"/>
  </p:sldMasterIdLst>
  <p:notesMasterIdLst>
    <p:notesMasterId r:id="rId10"/>
  </p:notesMasterIdLst>
  <p:handoutMasterIdLst>
    <p:handoutMasterId r:id="rId11"/>
  </p:handoutMasterIdLst>
  <p:sldIdLst>
    <p:sldId id="273" r:id="rId3"/>
    <p:sldId id="336" r:id="rId4"/>
    <p:sldId id="337" r:id="rId5"/>
    <p:sldId id="339" r:id="rId6"/>
    <p:sldId id="340" r:id="rId7"/>
    <p:sldId id="328" r:id="rId8"/>
    <p:sldId id="28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C87B"/>
    <a:srgbClr val="18987F"/>
    <a:srgbClr val="2FC578"/>
    <a:srgbClr val="1F4D7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Estilo Claro 1 - Ênfas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Estilo Claro 1 - Ênfas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71" autoAdjust="0"/>
    <p:restoredTop sz="94660"/>
  </p:normalViewPr>
  <p:slideViewPr>
    <p:cSldViewPr snapToGrid="0">
      <p:cViewPr varScale="1">
        <p:scale>
          <a:sx n="82" d="100"/>
          <a:sy n="82" d="100"/>
        </p:scale>
        <p:origin x="42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140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pt-BR" smtClean="0"/>
              <a:t>29/10/2022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ftr="0"/>
</p:handoutMaster>
</file>

<file path=ppt/media/image1.jpeg>
</file>

<file path=ppt/media/image2.jpg>
</file>

<file path=ppt/media/image3.jpeg>
</file>

<file path=ppt/media/image4.jpe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pt-BR" smtClean="0"/>
              <a:t>29/10/2022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</a:t>
            </a:r>
            <a:r>
              <a:rPr lang="pt-BR" noProof="0" dirty="0"/>
              <a:t>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11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tângulo 8"/>
          <p:cNvSpPr/>
          <p:nvPr/>
        </p:nvSpPr>
        <p:spPr>
          <a:xfrm>
            <a:off x="2832533" y="820273"/>
            <a:ext cx="9359467" cy="2971800"/>
          </a:xfrm>
          <a:prstGeom prst="rect">
            <a:avLst/>
          </a:prstGeom>
          <a:solidFill>
            <a:srgbClr val="18987F">
              <a:alpha val="1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2832533" y="3906247"/>
            <a:ext cx="9359467" cy="1033272"/>
          </a:xfrm>
          <a:prstGeom prst="rect">
            <a:avLst/>
          </a:prstGeom>
          <a:solidFill>
            <a:srgbClr val="1898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 bwMode="black">
          <a:xfrm>
            <a:off x="3175199" y="1392515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rgbClr val="18987F"/>
                </a:solidFill>
              </a:defRPr>
            </a:lvl1pPr>
          </a:lstStyle>
          <a:p>
            <a:r>
              <a:rPr lang="pt-BR" dirty="0"/>
              <a:t>Título</a:t>
            </a:r>
            <a:br>
              <a:rPr lang="pt-BR" dirty="0"/>
            </a:b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175199" y="3987332"/>
            <a:ext cx="8500062" cy="865321"/>
          </a:xfrm>
          <a:noFill/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 b="1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36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4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436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016188"/>
          </a:xfrm>
        </p:spPr>
        <p:txBody>
          <a:bodyPr>
            <a:normAutofit/>
          </a:bodyPr>
          <a:lstStyle>
            <a:lvl1pPr>
              <a:defRPr sz="2200">
                <a:latin typeface="+mj-lt"/>
              </a:defRPr>
            </a:lvl1pPr>
            <a:lvl2pPr>
              <a:defRPr sz="20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4016188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3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85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0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solidFill>
            <a:srgbClr val="2FC578"/>
          </a:solidFill>
        </p:spPr>
        <p:txBody>
          <a:bodyPr/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3502152" y="1"/>
            <a:ext cx="7315200" cy="4007223"/>
          </a:xfrm>
          <a:prstGeom prst="rect">
            <a:avLst/>
          </a:prstGeom>
          <a:solidFill>
            <a:schemeClr val="bg2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/>
          <p:cNvSpPr/>
          <p:nvPr/>
        </p:nvSpPr>
        <p:spPr>
          <a:xfrm>
            <a:off x="3502152" y="4058862"/>
            <a:ext cx="7315200" cy="1719072"/>
          </a:xfrm>
          <a:prstGeom prst="rect">
            <a:avLst/>
          </a:prstGeom>
          <a:solidFill>
            <a:srgbClr val="2FC5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">
          <a:xfrm>
            <a:off x="3861020" y="329174"/>
            <a:ext cx="6597464" cy="3516686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rgbClr val="18987F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838014" y="4186053"/>
            <a:ext cx="6597465" cy="1500187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80160" y="1962926"/>
            <a:ext cx="4489704" cy="830695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280160" y="2877664"/>
            <a:ext cx="4489704" cy="3433769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419088" y="1962926"/>
            <a:ext cx="4489704" cy="830695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419088" y="2877664"/>
            <a:ext cx="4489704" cy="3433769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89007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 bwMode="black">
          <a:xfrm>
            <a:off x="3095708" y="254308"/>
            <a:ext cx="909629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  <a:solidFill>
            <a:srgbClr val="2FC578">
              <a:alpha val="63137"/>
            </a:srgb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  <a:p>
            <a:pPr lvl="5"/>
            <a:r>
              <a:rPr lang="pt-BR" dirty="0"/>
              <a:t>sexto</a:t>
            </a:r>
          </a:p>
          <a:p>
            <a:pPr lvl="6"/>
            <a:r>
              <a:rPr lang="pt-BR" dirty="0"/>
              <a:t>sétimo</a:t>
            </a:r>
          </a:p>
          <a:p>
            <a:pPr lvl="7"/>
            <a:r>
              <a:rPr lang="pt-BR" dirty="0"/>
              <a:t>oitavo</a:t>
            </a:r>
          </a:p>
          <a:p>
            <a:pPr lvl="8"/>
            <a:r>
              <a:rPr lang="pt-BR" dirty="0"/>
              <a:t>nono</a:t>
            </a:r>
          </a:p>
        </p:txBody>
      </p:sp>
      <p:sp>
        <p:nvSpPr>
          <p:cNvPr id="10" name="Espaço Reservado para Data 10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/>
          <a:lstStyle/>
          <a:p>
            <a:fld id="{2CCFE9AC-F15C-4FA0-A6F1-298829FA691D}" type="datetimeFigureOut">
              <a:rPr lang="pt-BR" smtClean="0"/>
              <a:t>29/10/2022</a:t>
            </a:fld>
            <a:endParaRPr lang="pt-BR" dirty="0"/>
          </a:p>
        </p:txBody>
      </p:sp>
      <p:sp>
        <p:nvSpPr>
          <p:cNvPr id="11" name="Espaço Reservado para Rodapé 11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12" name="Espaço Reservado para Número de Slide 12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D266BE7-899D-4075-917F-DBDE33B6B692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7" r:id="rId8"/>
    <p:sldLayoutId id="2147483655" r:id="rId9"/>
    <p:sldLayoutId id="2147483658" r:id="rId10"/>
    <p:sldLayoutId id="2147483661" r:id="rId11"/>
    <p:sldLayoutId id="2147483656" r:id="rId12"/>
    <p:sldLayoutId id="2147483660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b="1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b="1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b="1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4275021" y="5651244"/>
            <a:ext cx="63468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2400" b="1" dirty="0"/>
              <a:t>Visualização de Dados e Dashboards</a:t>
            </a:r>
          </a:p>
        </p:txBody>
      </p:sp>
      <p:sp>
        <p:nvSpPr>
          <p:cNvPr id="3" name="Retângulo 2"/>
          <p:cNvSpPr/>
          <p:nvPr/>
        </p:nvSpPr>
        <p:spPr>
          <a:xfrm>
            <a:off x="7664274" y="460076"/>
            <a:ext cx="410832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2000" dirty="0">
                <a:solidFill>
                  <a:schemeClr val="bg2"/>
                </a:solidFill>
              </a:rPr>
              <a:t>Professor(a):</a:t>
            </a:r>
          </a:p>
          <a:p>
            <a:pPr algn="r"/>
            <a:r>
              <a:rPr lang="pt-BR" sz="2400" b="1" dirty="0">
                <a:solidFill>
                  <a:schemeClr val="bg2"/>
                </a:solidFill>
              </a:rPr>
              <a:t>Claudio Bonel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7940406" y="6143255"/>
            <a:ext cx="2681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ANO: 2022.2</a:t>
            </a:r>
          </a:p>
        </p:txBody>
      </p:sp>
    </p:spTree>
    <p:extLst>
      <p:ext uri="{BB962C8B-B14F-4D97-AF65-F5344CB8AC3E}">
        <p14:creationId xmlns:p14="http://schemas.microsoft.com/office/powerpoint/2010/main" val="95240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Exercício 5: Foco</a:t>
            </a:r>
            <a:endParaRPr lang="pt-BR" b="1" dirty="0">
              <a:solidFill>
                <a:schemeClr val="bg2"/>
              </a:solidFill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0F25186A-A8AB-8341-245C-4680B570ED3D}"/>
              </a:ext>
            </a:extLst>
          </p:cNvPr>
          <p:cNvSpPr txBox="1">
            <a:spLocks/>
          </p:cNvSpPr>
          <p:nvPr/>
        </p:nvSpPr>
        <p:spPr bwMode="auto">
          <a:xfrm>
            <a:off x="343677" y="1693750"/>
            <a:ext cx="11504645" cy="5024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O Delegado da Delegacia de roubos e furtos de automóveis te contratou para que você o apoiasse no desenvolvimento de um gráfico, onde fosse possível apresentar a taxa de recuperação de veículos e a quantidade de roubos e furtos de veículos, dando o devido destaque para taxa, no decorrer dos anos.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pt-BR" altLang="en-US" sz="2200" dirty="0">
              <a:latin typeface="Calibri Light" panose="020F03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É importante chamar a atenção dos policiais, para o percentual de recuperação de veículos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pt-BR" altLang="en-US" sz="2200" dirty="0">
              <a:latin typeface="Calibri Light" panose="020F03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A partir do exposto acima: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pt-BR" altLang="en-US" sz="2200" dirty="0">
              <a:latin typeface="Calibri Light" panose="020F0302020204030204" pitchFamily="34" charset="0"/>
            </a:endParaRPr>
          </a:p>
          <a:p>
            <a:pPr marL="342900" indent="-342900" algn="just" eaLnBrk="1" hangingPunct="1">
              <a:spcBef>
                <a:spcPct val="0"/>
              </a:spcBef>
              <a:buFont typeface="+mj-lt"/>
              <a:buAutoNum type="arabicPeriod"/>
            </a:pPr>
            <a:r>
              <a:rPr lang="pt-BR" altLang="en-US" sz="2200" dirty="0">
                <a:latin typeface="Calibri Light" panose="020F0302020204030204" pitchFamily="34" charset="0"/>
              </a:rPr>
              <a:t>Desenvolva a visualizações de dados, aplicando as todas as técnicas vistas até o momento</a:t>
            </a:r>
          </a:p>
          <a:p>
            <a:pPr marL="514350" indent="-514350" algn="just" eaLnBrk="1" hangingPunct="1">
              <a:spcBef>
                <a:spcPct val="0"/>
              </a:spcBef>
              <a:buFont typeface="+mj-lt"/>
              <a:buAutoNum type="arabicPeriod"/>
            </a:pPr>
            <a:r>
              <a:rPr lang="pt-BR" altLang="en-US" sz="2200" dirty="0">
                <a:latin typeface="Calibri Light" panose="020F0302020204030204" pitchFamily="34" charset="0"/>
              </a:rPr>
              <a:t>Dicas: </a:t>
            </a:r>
          </a:p>
          <a:p>
            <a:pPr marL="1200150" lvl="1" indent="-514350" algn="just">
              <a:spcBef>
                <a:spcPct val="0"/>
              </a:spcBef>
            </a:pPr>
            <a:r>
              <a:rPr lang="pt-BR" altLang="en-US" sz="2200" dirty="0">
                <a:latin typeface="Calibri Light" panose="020F0302020204030204" pitchFamily="34" charset="0"/>
              </a:rPr>
              <a:t>Roubos e furtos de veículos: </a:t>
            </a:r>
            <a:r>
              <a:rPr lang="pt-BR" altLang="en-US" sz="2200" dirty="0" err="1">
                <a:latin typeface="Calibri Light" panose="020F0302020204030204" pitchFamily="34" charset="0"/>
              </a:rPr>
              <a:t>tbOcorrencias</a:t>
            </a:r>
            <a:r>
              <a:rPr lang="pt-BR" altLang="en-US" sz="2200" dirty="0">
                <a:latin typeface="Calibri Light" panose="020F0302020204030204" pitchFamily="34" charset="0"/>
              </a:rPr>
              <a:t>[</a:t>
            </a:r>
            <a:r>
              <a:rPr lang="pt-BR" altLang="en-US" sz="2200" dirty="0" err="1">
                <a:latin typeface="Calibri Light" panose="020F0302020204030204" pitchFamily="34" charset="0"/>
              </a:rPr>
              <a:t>Qtde</a:t>
            </a:r>
            <a:r>
              <a:rPr lang="pt-BR" altLang="en-US" sz="2200" dirty="0">
                <a:latin typeface="Calibri Light" panose="020F0302020204030204" pitchFamily="34" charset="0"/>
              </a:rPr>
              <a:t> Roubo + Furtos de veículos]</a:t>
            </a:r>
          </a:p>
          <a:p>
            <a:pPr marL="1200150" lvl="1" indent="-514350" algn="just">
              <a:spcBef>
                <a:spcPct val="0"/>
              </a:spcBef>
            </a:pPr>
            <a:r>
              <a:rPr lang="pt-BR" altLang="en-US" sz="2200" dirty="0">
                <a:latin typeface="Calibri Light" panose="020F0302020204030204" pitchFamily="34" charset="0"/>
              </a:rPr>
              <a:t>Taxa de recuperação de veículos: </a:t>
            </a:r>
            <a:r>
              <a:rPr lang="pt-BR" altLang="en-US" sz="2200" dirty="0" err="1">
                <a:latin typeface="Calibri Light" panose="020F0302020204030204" pitchFamily="34" charset="0"/>
              </a:rPr>
              <a:t>tbOcorrencias</a:t>
            </a:r>
            <a:r>
              <a:rPr lang="pt-BR" altLang="en-US" sz="2200" dirty="0">
                <a:latin typeface="Calibri Light" panose="020F0302020204030204" pitchFamily="34" charset="0"/>
              </a:rPr>
              <a:t>[</a:t>
            </a:r>
            <a:r>
              <a:rPr lang="pt-BR" altLang="en-US" sz="2200" dirty="0" err="1">
                <a:latin typeface="Calibri Light" panose="020F0302020204030204" pitchFamily="34" charset="0"/>
              </a:rPr>
              <a:t>Tx</a:t>
            </a:r>
            <a:r>
              <a:rPr lang="pt-BR" altLang="en-US" sz="2200" dirty="0">
                <a:latin typeface="Calibri Light" panose="020F0302020204030204" pitchFamily="34" charset="0"/>
              </a:rPr>
              <a:t> </a:t>
            </a:r>
            <a:r>
              <a:rPr lang="pt-BR" altLang="en-US" sz="2200" dirty="0" err="1">
                <a:latin typeface="Calibri Light" panose="020F0302020204030204" pitchFamily="34" charset="0"/>
              </a:rPr>
              <a:t>Recuperacao</a:t>
            </a:r>
            <a:r>
              <a:rPr lang="pt-BR" altLang="en-US" sz="2200" dirty="0">
                <a:latin typeface="Calibri Light" panose="020F0302020204030204" pitchFamily="34" charset="0"/>
              </a:rPr>
              <a:t> de </a:t>
            </a:r>
            <a:r>
              <a:rPr lang="pt-BR" altLang="en-US" sz="2200" dirty="0" err="1">
                <a:latin typeface="Calibri Light" panose="020F0302020204030204" pitchFamily="34" charset="0"/>
              </a:rPr>
              <a:t>veiculos</a:t>
            </a:r>
            <a:r>
              <a:rPr lang="pt-BR" altLang="en-US" sz="2200" dirty="0">
                <a:latin typeface="Calibri Light" panose="020F0302020204030204" pitchFamily="34" charset="0"/>
              </a:rPr>
              <a:t>]</a:t>
            </a:r>
          </a:p>
          <a:p>
            <a:pPr marL="1200150" lvl="1" indent="-514350" algn="just">
              <a:spcBef>
                <a:spcPct val="0"/>
              </a:spcBef>
            </a:pPr>
            <a:r>
              <a:rPr lang="pt-BR" altLang="en-US" sz="2200" dirty="0">
                <a:latin typeface="Calibri Light" panose="020F0302020204030204" pitchFamily="34" charset="0"/>
              </a:rPr>
              <a:t>Ano: </a:t>
            </a:r>
            <a:r>
              <a:rPr lang="pt-BR" altLang="en-US" sz="2200" dirty="0" err="1">
                <a:latin typeface="Calibri Light" panose="020F0302020204030204" pitchFamily="34" charset="0"/>
              </a:rPr>
              <a:t>tbPeriodo</a:t>
            </a:r>
            <a:r>
              <a:rPr lang="pt-BR" altLang="en-US" sz="2200" dirty="0">
                <a:latin typeface="Calibri Light" panose="020F0302020204030204" pitchFamily="34" charset="0"/>
              </a:rPr>
              <a:t>[data]</a:t>
            </a:r>
          </a:p>
          <a:p>
            <a:pPr lvl="1" indent="0" algn="just">
              <a:spcBef>
                <a:spcPct val="0"/>
              </a:spcBef>
              <a:buNone/>
            </a:pPr>
            <a:endParaRPr lang="pt-BR" altLang="en-US" sz="2200" dirty="0">
              <a:latin typeface="Calibri Light" panose="020F0302020204030204" pitchFamily="34" charset="0"/>
            </a:endParaRPr>
          </a:p>
          <a:p>
            <a:pPr algn="just" eaLnBrk="1" hangingPunct="1">
              <a:spcBef>
                <a:spcPct val="0"/>
              </a:spcBef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Dúvidas? Fale comigo!</a:t>
            </a:r>
          </a:p>
        </p:txBody>
      </p:sp>
    </p:spTree>
    <p:extLst>
      <p:ext uri="{BB962C8B-B14F-4D97-AF65-F5344CB8AC3E}">
        <p14:creationId xmlns:p14="http://schemas.microsoft.com/office/powerpoint/2010/main" val="425162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bg2"/>
                </a:solidFill>
              </a:rPr>
              <a:t>INDICADORES</a:t>
            </a:r>
          </a:p>
        </p:txBody>
      </p:sp>
      <p:sp>
        <p:nvSpPr>
          <p:cNvPr id="3" name="Espaço Reservado para Conteúdo 13"/>
          <p:cNvSpPr txBox="1">
            <a:spLocks/>
          </p:cNvSpPr>
          <p:nvPr/>
        </p:nvSpPr>
        <p:spPr>
          <a:xfrm>
            <a:off x="344557" y="1961323"/>
            <a:ext cx="11476382" cy="4505738"/>
          </a:xfrm>
          <a:prstGeom prst="rect">
            <a:avLst/>
          </a:prstGeom>
          <a:solidFill>
            <a:srgbClr val="2FC578">
              <a:alpha val="31000"/>
            </a:srgbClr>
          </a:solidFill>
        </p:spPr>
        <p:txBody>
          <a:bodyPr numCol="1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lnSpc>
                <a:spcPct val="150000"/>
              </a:lnSpc>
              <a:buNone/>
            </a:pPr>
            <a:endParaRPr lang="pt-BR" altLang="en-US" sz="5400" b="0" dirty="0"/>
          </a:p>
          <a:p>
            <a:pPr marL="0" indent="0" algn="ctr" eaLnBrk="1" hangingPunct="1">
              <a:lnSpc>
                <a:spcPct val="150000"/>
              </a:lnSpc>
              <a:buNone/>
            </a:pPr>
            <a:r>
              <a:rPr lang="pt-BR" altLang="en-US" sz="5400" b="0" dirty="0"/>
              <a:t>Indicadores no Power BI</a:t>
            </a:r>
          </a:p>
        </p:txBody>
      </p:sp>
    </p:spTree>
    <p:extLst>
      <p:ext uri="{BB962C8B-B14F-4D97-AF65-F5344CB8AC3E}">
        <p14:creationId xmlns:p14="http://schemas.microsoft.com/office/powerpoint/2010/main" val="967962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Exercício 6: %</a:t>
            </a:r>
            <a:r>
              <a:rPr lang="pt-BR" b="1" dirty="0" err="1"/>
              <a:t>YoY</a:t>
            </a:r>
            <a:endParaRPr lang="pt-BR" b="1" dirty="0">
              <a:solidFill>
                <a:schemeClr val="bg2"/>
              </a:solidFill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0F25186A-A8AB-8341-245C-4680B570ED3D}"/>
              </a:ext>
            </a:extLst>
          </p:cNvPr>
          <p:cNvSpPr txBox="1">
            <a:spLocks/>
          </p:cNvSpPr>
          <p:nvPr/>
        </p:nvSpPr>
        <p:spPr bwMode="auto">
          <a:xfrm>
            <a:off x="343677" y="1693750"/>
            <a:ext cx="11504645" cy="5024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Você foi convidado/a para escrever um artigo para o site da Polícia Militar, onde será necessário apresentar em um gráfico, a variação % de um ano para o outro, com relação a quantidade total de registros de ocorrência, no Interior. 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pt-BR" altLang="en-US" sz="2200" dirty="0">
              <a:latin typeface="Calibri Light" panose="020F0302020204030204" pitchFamily="34" charset="0"/>
            </a:endParaRP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Sabendo que essa visualização deve apresentar todos os anos da base de dados.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pt-BR" altLang="en-US" sz="2200" dirty="0">
              <a:latin typeface="Calibri Light" panose="020F0302020204030204" pitchFamily="34" charset="0"/>
            </a:endParaRP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Dúvidas? Pergunte!</a:t>
            </a:r>
          </a:p>
        </p:txBody>
      </p:sp>
    </p:spTree>
    <p:extLst>
      <p:ext uri="{BB962C8B-B14F-4D97-AF65-F5344CB8AC3E}">
        <p14:creationId xmlns:p14="http://schemas.microsoft.com/office/powerpoint/2010/main" val="147537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Exercício 7: MAT</a:t>
            </a:r>
            <a:endParaRPr lang="pt-BR" b="1" dirty="0">
              <a:solidFill>
                <a:schemeClr val="bg2"/>
              </a:solidFill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0F25186A-A8AB-8341-245C-4680B570ED3D}"/>
              </a:ext>
            </a:extLst>
          </p:cNvPr>
          <p:cNvSpPr txBox="1">
            <a:spLocks/>
          </p:cNvSpPr>
          <p:nvPr/>
        </p:nvSpPr>
        <p:spPr bwMode="auto">
          <a:xfrm>
            <a:off x="343677" y="1693750"/>
            <a:ext cx="11504645" cy="5024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Você acabou de chegar no trabalho e deu de cara com um e-mail da DRE (Delegacia de Repressão a Entorpecentes), onde te pede para enviar uma tabela contendo o acumulado móvel dos últimos 6 meses, na Capital e Baixada. 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pt-BR" altLang="en-US" sz="2200" dirty="0">
              <a:latin typeface="Calibri Light" panose="020F0302020204030204" pitchFamily="34" charset="0"/>
            </a:endParaRP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No </a:t>
            </a:r>
            <a:r>
              <a:rPr lang="pt-BR" altLang="en-US" sz="2200" dirty="0" err="1">
                <a:latin typeface="Calibri Light" panose="020F0302020204030204" pitchFamily="34" charset="0"/>
              </a:rPr>
              <a:t>email</a:t>
            </a:r>
            <a:r>
              <a:rPr lang="pt-BR" altLang="en-US" sz="2200" dirty="0">
                <a:latin typeface="Calibri Light" panose="020F0302020204030204" pitchFamily="34" charset="0"/>
              </a:rPr>
              <a:t> também estava descrito que essa visualização deve possibilitar uma análise de todos os anos e meses, na linha do tempo.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	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pt-BR" altLang="en-US" sz="2200" dirty="0">
                <a:latin typeface="Calibri Light" panose="020F0302020204030204" pitchFamily="34" charset="0"/>
              </a:rPr>
              <a:t>Dúvidas? Pergunte!</a:t>
            </a:r>
          </a:p>
        </p:txBody>
      </p:sp>
    </p:spTree>
    <p:extLst>
      <p:ext uri="{BB962C8B-B14F-4D97-AF65-F5344CB8AC3E}">
        <p14:creationId xmlns:p14="http://schemas.microsoft.com/office/powerpoint/2010/main" val="71823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bg2"/>
                </a:solidFill>
              </a:rPr>
              <a:t>Referências</a:t>
            </a:r>
          </a:p>
        </p:txBody>
      </p:sp>
      <p:sp>
        <p:nvSpPr>
          <p:cNvPr id="3" name="Espaço Reservado para Conteúdo 13"/>
          <p:cNvSpPr txBox="1">
            <a:spLocks/>
          </p:cNvSpPr>
          <p:nvPr/>
        </p:nvSpPr>
        <p:spPr>
          <a:xfrm>
            <a:off x="344557" y="1961323"/>
            <a:ext cx="11476382" cy="4505738"/>
          </a:xfrm>
          <a:prstGeom prst="rect">
            <a:avLst/>
          </a:prstGeom>
          <a:solidFill>
            <a:srgbClr val="2FC578">
              <a:alpha val="31000"/>
            </a:srgbClr>
          </a:solidFill>
        </p:spPr>
        <p:txBody>
          <a:bodyPr numCol="1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150000"/>
              </a:lnSpc>
              <a:buNone/>
            </a:pPr>
            <a:r>
              <a:rPr lang="pt-BR" altLang="en-US" sz="1400" b="0" dirty="0"/>
              <a:t>BONEL, CLAUDIO. Power BI Black </a:t>
            </a:r>
            <a:r>
              <a:rPr lang="pt-BR" altLang="en-US" sz="1400" b="0" dirty="0" err="1"/>
              <a:t>Belt</a:t>
            </a:r>
            <a:r>
              <a:rPr lang="pt-BR" altLang="en-US" sz="1400" b="0" dirty="0"/>
              <a:t>: um treinamento faca na caveira através dos principais pilares de um projeto pratico de business </a:t>
            </a:r>
            <a:r>
              <a:rPr lang="pt-BR" altLang="en-US" sz="1400" b="0" dirty="0" err="1"/>
              <a:t>intelligence</a:t>
            </a:r>
            <a:r>
              <a:rPr lang="pt-BR" altLang="en-US" sz="1400" b="0" dirty="0"/>
              <a:t>, usando o Microsoft Power BI. Claudio Bonel, 2019.</a:t>
            </a:r>
          </a:p>
          <a:p>
            <a:pPr marL="0" indent="0" eaLnBrk="1" hangingPunct="1">
              <a:lnSpc>
                <a:spcPct val="150000"/>
              </a:lnSpc>
              <a:buNone/>
            </a:pPr>
            <a:r>
              <a:rPr lang="pt-BR" altLang="en-US" sz="1400" b="0" dirty="0"/>
              <a:t>KNAFLIC, Cole </a:t>
            </a:r>
            <a:r>
              <a:rPr lang="pt-BR" altLang="en-US" sz="1400" b="0" dirty="0" err="1"/>
              <a:t>Nussbaumer</a:t>
            </a:r>
            <a:r>
              <a:rPr lang="pt-BR" altLang="en-US" sz="1400" b="0" dirty="0"/>
              <a:t>. </a:t>
            </a:r>
            <a:r>
              <a:rPr lang="pt-BR" altLang="en-US" sz="1400" b="0" dirty="0" err="1"/>
              <a:t>Storytelling</a:t>
            </a:r>
            <a:r>
              <a:rPr lang="pt-BR" altLang="en-US" sz="1400" b="0" dirty="0"/>
              <a:t> com dados: um guia sobre visualização de dados para profissionais de negócios. Alta Books, 2019.</a:t>
            </a:r>
          </a:p>
        </p:txBody>
      </p:sp>
    </p:spTree>
    <p:extLst>
      <p:ext uri="{BB962C8B-B14F-4D97-AF65-F5344CB8AC3E}">
        <p14:creationId xmlns:p14="http://schemas.microsoft.com/office/powerpoint/2010/main" val="25478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012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S1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46F0C7C-95CD-4157-B59F-1693F8160B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TS103462902</Template>
  <TotalTime>0</TotalTime>
  <Words>364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TS103462902</vt:lpstr>
      <vt:lpstr>Apresentação do PowerPoint</vt:lpstr>
      <vt:lpstr>Exercício 5: Foco</vt:lpstr>
      <vt:lpstr>INDICADORES</vt:lpstr>
      <vt:lpstr>Exercício 6: %YoY</vt:lpstr>
      <vt:lpstr>Exercício 7: MAT</vt:lpstr>
      <vt:lpstr>Referências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2014-02-13T18:02:48Z</dcterms:created>
  <dcterms:modified xsi:type="dcterms:W3CDTF">2022-10-29T14:46:03Z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TC034629029991</vt:lpwstr>
  </property>
</Properties>
</file>

<file path=docProps/thumbnail.jpeg>
</file>